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 Day Without Sun Text" panose="020B0604020202020204" charset="0"/>
      <p:regular r:id="rId11"/>
    </p:embeddedFont>
    <p:embeddedFont>
      <p:font typeface="Calibri" panose="020F0502020204030204" pitchFamily="34" charset="0"/>
      <p:regular r:id="rId12"/>
      <p:bold r:id="rId13"/>
      <p:italic r:id="rId14"/>
      <p:boldItalic r:id="rId15"/>
    </p:embeddedFont>
    <p:embeddedFont>
      <p:font typeface="Canva Sans" panose="020B0604020202020204" charset="0"/>
      <p:regular r:id="rId16"/>
    </p:embeddedFont>
    <p:embeddedFont>
      <p:font typeface="Gagalin" panose="020B0604020202020204" charset="0"/>
      <p:regular r:id="rId17"/>
    </p:embeddedFont>
    <p:embeddedFont>
      <p:font typeface="Inter" panose="020B0604020202020204" charset="0"/>
      <p:regular r:id="rId18"/>
    </p:embeddedFont>
    <p:embeddedFont>
      <p:font typeface="Inter Bold" panose="020B0604020202020204" charset="0"/>
      <p:regular r:id="rId19"/>
    </p:embeddedFont>
    <p:embeddedFont>
      <p:font typeface="Poppins" panose="00000500000000000000" pitchFamily="2"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jpeg>
</file>

<file path=ppt/media/image10.sv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svg>
</file>

<file path=ppt/media/image25.jpe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3.svg"/><Relationship Id="rId7"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25.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0"/>
            <a:ext cx="18288000" cy="10287000"/>
          </a:xfrm>
          <a:prstGeom prst="rect">
            <a:avLst/>
          </a:prstGeom>
        </p:spPr>
      </p:pic>
      <p:grpSp>
        <p:nvGrpSpPr>
          <p:cNvPr id="3" name="Group 3"/>
          <p:cNvGrpSpPr/>
          <p:nvPr/>
        </p:nvGrpSpPr>
        <p:grpSpPr>
          <a:xfrm>
            <a:off x="413128" y="418698"/>
            <a:ext cx="17461745" cy="9449604"/>
            <a:chOff x="0" y="0"/>
            <a:chExt cx="5906812" cy="3196533"/>
          </a:xfrm>
        </p:grpSpPr>
        <p:sp>
          <p:nvSpPr>
            <p:cNvPr id="4" name="Freeform 4"/>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58405" y="-1942095"/>
            <a:ext cx="14171191" cy="14171191"/>
          </a:xfrm>
          <a:prstGeom prst="rect">
            <a:avLst/>
          </a:prstGeom>
        </p:spPr>
      </p:pic>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229595" y="1028700"/>
            <a:ext cx="1029705" cy="1029705"/>
          </a:xfrm>
          <a:prstGeom prst="rect">
            <a:avLst/>
          </a:prstGeom>
        </p:spPr>
      </p:pic>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229595" y="8228595"/>
            <a:ext cx="1029705" cy="1029705"/>
          </a:xfrm>
          <a:prstGeom prst="rect">
            <a:avLst/>
          </a:prstGeom>
        </p:spPr>
      </p:pic>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28700" y="1028700"/>
            <a:ext cx="1029705" cy="1029705"/>
          </a:xfrm>
          <a:prstGeom prst="rect">
            <a:avLst/>
          </a:prstGeom>
        </p:spPr>
      </p:pic>
      <p:pic>
        <p:nvPicPr>
          <p:cNvPr id="9" name="Picture 9"/>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28700" y="8228595"/>
            <a:ext cx="1029705" cy="1029705"/>
          </a:xfrm>
          <a:prstGeom prst="rect">
            <a:avLst/>
          </a:prstGeom>
        </p:spPr>
      </p:pic>
      <p:pic>
        <p:nvPicPr>
          <p:cNvPr id="10" name="Picture 10"/>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6144834" y="2058405"/>
            <a:ext cx="5947990" cy="1870913"/>
          </a:xfrm>
          <a:prstGeom prst="rect">
            <a:avLst/>
          </a:prstGeom>
        </p:spPr>
      </p:pic>
      <p:sp>
        <p:nvSpPr>
          <p:cNvPr id="11" name="TextBox 11"/>
          <p:cNvSpPr txBox="1"/>
          <p:nvPr/>
        </p:nvSpPr>
        <p:spPr>
          <a:xfrm>
            <a:off x="8771139" y="4405568"/>
            <a:ext cx="3321685" cy="1933066"/>
          </a:xfrm>
          <a:prstGeom prst="rect">
            <a:avLst/>
          </a:prstGeom>
        </p:spPr>
        <p:txBody>
          <a:bodyPr lIns="0" tIns="0" rIns="0" bIns="0" rtlCol="0" anchor="t">
            <a:spAutoFit/>
          </a:bodyPr>
          <a:lstStyle/>
          <a:p>
            <a:pPr algn="ctr">
              <a:lnSpc>
                <a:spcPts val="15778"/>
              </a:lnSpc>
              <a:spcBef>
                <a:spcPct val="0"/>
              </a:spcBef>
            </a:pPr>
            <a:r>
              <a:rPr lang="en-US" sz="11270">
                <a:solidFill>
                  <a:srgbClr val="FFFFFF"/>
                </a:solidFill>
                <a:latin typeface="Inter"/>
              </a:rPr>
              <a:t>VR</a:t>
            </a:r>
          </a:p>
        </p:txBody>
      </p:sp>
      <p:sp>
        <p:nvSpPr>
          <p:cNvPr id="12" name="TextBox 12"/>
          <p:cNvSpPr txBox="1"/>
          <p:nvPr/>
        </p:nvSpPr>
        <p:spPr>
          <a:xfrm>
            <a:off x="6934109" y="2067081"/>
            <a:ext cx="4419781" cy="1748786"/>
          </a:xfrm>
          <a:prstGeom prst="rect">
            <a:avLst/>
          </a:prstGeom>
        </p:spPr>
        <p:txBody>
          <a:bodyPr lIns="0" tIns="0" rIns="0" bIns="0" rtlCol="0" anchor="t">
            <a:spAutoFit/>
          </a:bodyPr>
          <a:lstStyle/>
          <a:p>
            <a:pPr algn="ctr">
              <a:lnSpc>
                <a:spcPts val="7035"/>
              </a:lnSpc>
              <a:spcBef>
                <a:spcPct val="0"/>
              </a:spcBef>
            </a:pPr>
            <a:r>
              <a:rPr lang="en-US" sz="5025">
                <a:solidFill>
                  <a:srgbClr val="FFFFFF"/>
                </a:solidFill>
                <a:latin typeface="Gagalin"/>
              </a:rPr>
              <a:t>BUSINESS COMMUNICATION</a:t>
            </a:r>
          </a:p>
        </p:txBody>
      </p:sp>
      <p:sp>
        <p:nvSpPr>
          <p:cNvPr id="13" name="TextBox 13"/>
          <p:cNvSpPr txBox="1"/>
          <p:nvPr/>
        </p:nvSpPr>
        <p:spPr>
          <a:xfrm>
            <a:off x="5014725" y="5019675"/>
            <a:ext cx="5897647" cy="800102"/>
          </a:xfrm>
          <a:prstGeom prst="rect">
            <a:avLst/>
          </a:prstGeom>
        </p:spPr>
        <p:txBody>
          <a:bodyPr lIns="0" tIns="0" rIns="0" bIns="0" rtlCol="0" anchor="t">
            <a:spAutoFit/>
          </a:bodyPr>
          <a:lstStyle/>
          <a:p>
            <a:pPr algn="ctr">
              <a:lnSpc>
                <a:spcPts val="6299"/>
              </a:lnSpc>
              <a:spcBef>
                <a:spcPct val="0"/>
              </a:spcBef>
            </a:pPr>
            <a:r>
              <a:rPr lang="en-US" sz="4499">
                <a:solidFill>
                  <a:srgbClr val="FFFFFF"/>
                </a:solidFill>
                <a:latin typeface="Poppins"/>
              </a:rPr>
              <a:t>Impact of</a:t>
            </a:r>
          </a:p>
        </p:txBody>
      </p:sp>
      <p:sp>
        <p:nvSpPr>
          <p:cNvPr id="14" name="TextBox 14"/>
          <p:cNvSpPr txBox="1"/>
          <p:nvPr/>
        </p:nvSpPr>
        <p:spPr>
          <a:xfrm>
            <a:off x="6170005" y="6068132"/>
            <a:ext cx="5897647" cy="1052833"/>
          </a:xfrm>
          <a:prstGeom prst="rect">
            <a:avLst/>
          </a:prstGeom>
        </p:spPr>
        <p:txBody>
          <a:bodyPr lIns="0" tIns="0" rIns="0" bIns="0" rtlCol="0" anchor="t">
            <a:spAutoFit/>
          </a:bodyPr>
          <a:lstStyle/>
          <a:p>
            <a:pPr algn="ctr">
              <a:lnSpc>
                <a:spcPts val="8119"/>
              </a:lnSpc>
              <a:spcBef>
                <a:spcPct val="0"/>
              </a:spcBef>
            </a:pPr>
            <a:r>
              <a:rPr lang="en-US" sz="5799">
                <a:solidFill>
                  <a:srgbClr val="FFFFFF"/>
                </a:solidFill>
                <a:latin typeface="Poppins"/>
              </a:rPr>
              <a:t>On Education</a:t>
            </a:r>
          </a:p>
        </p:txBody>
      </p:sp>
      <p:sp>
        <p:nvSpPr>
          <p:cNvPr id="15" name="TextBox 15"/>
          <p:cNvSpPr txBox="1"/>
          <p:nvPr/>
        </p:nvSpPr>
        <p:spPr>
          <a:xfrm>
            <a:off x="7467600" y="7473390"/>
            <a:ext cx="3091868" cy="2208023"/>
          </a:xfrm>
          <a:prstGeom prst="rect">
            <a:avLst/>
          </a:prstGeom>
        </p:spPr>
        <p:txBody>
          <a:bodyPr wrap="square" lIns="0" tIns="0" rIns="0" bIns="0" rtlCol="0" anchor="t">
            <a:spAutoFit/>
          </a:bodyPr>
          <a:lstStyle/>
          <a:p>
            <a:pPr algn="ctr">
              <a:lnSpc>
                <a:spcPts val="3548"/>
              </a:lnSpc>
            </a:pPr>
            <a:r>
              <a:rPr lang="en-US" sz="2534" dirty="0">
                <a:solidFill>
                  <a:srgbClr val="FFFFFF"/>
                </a:solidFill>
                <a:latin typeface="Canva Sans"/>
              </a:rPr>
              <a:t>Saanuj</a:t>
            </a:r>
          </a:p>
          <a:p>
            <a:pPr algn="ctr">
              <a:lnSpc>
                <a:spcPts val="3548"/>
              </a:lnSpc>
            </a:pPr>
            <a:r>
              <a:rPr lang="en-US" sz="2534" dirty="0">
                <a:solidFill>
                  <a:srgbClr val="FFFFFF"/>
                </a:solidFill>
                <a:latin typeface="Canva Sans"/>
              </a:rPr>
              <a:t>Saksham</a:t>
            </a:r>
          </a:p>
          <a:p>
            <a:pPr algn="ctr">
              <a:lnSpc>
                <a:spcPts val="3548"/>
              </a:lnSpc>
            </a:pPr>
            <a:r>
              <a:rPr lang="en-US" sz="2534" dirty="0">
                <a:solidFill>
                  <a:srgbClr val="FFFFFF"/>
                </a:solidFill>
                <a:latin typeface="Canva Sans"/>
              </a:rPr>
              <a:t>Saksham Chauhan</a:t>
            </a:r>
          </a:p>
          <a:p>
            <a:pPr algn="ctr">
              <a:lnSpc>
                <a:spcPts val="3548"/>
              </a:lnSpc>
            </a:pPr>
            <a:r>
              <a:rPr lang="en-US" sz="2534" dirty="0">
                <a:solidFill>
                  <a:srgbClr val="FFFFFF"/>
                </a:solidFill>
                <a:latin typeface="Canva Sans"/>
              </a:rPr>
              <a:t>Sakshi Shah</a:t>
            </a:r>
          </a:p>
          <a:p>
            <a:pPr algn="ctr">
              <a:lnSpc>
                <a:spcPts val="3548"/>
              </a:lnSpc>
            </a:pPr>
            <a:r>
              <a:rPr lang="en-US" sz="2534" dirty="0">
                <a:solidFill>
                  <a:srgbClr val="FFFFFF"/>
                </a:solidFill>
                <a:latin typeface="Canva Sans"/>
              </a:rPr>
              <a:t>Saurabh Sharma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grpSp>
        <p:nvGrpSpPr>
          <p:cNvPr id="2" name="Group 2"/>
          <p:cNvGrpSpPr/>
          <p:nvPr/>
        </p:nvGrpSpPr>
        <p:grpSpPr>
          <a:xfrm>
            <a:off x="413128" y="418698"/>
            <a:ext cx="17461745" cy="9449604"/>
            <a:chOff x="0" y="0"/>
            <a:chExt cx="5906812" cy="3196533"/>
          </a:xfrm>
        </p:grpSpPr>
        <p:sp>
          <p:nvSpPr>
            <p:cNvPr id="3" name="Freeform 3"/>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59300" y="7200900"/>
            <a:ext cx="2057400" cy="2057400"/>
          </a:xfrm>
          <a:prstGeom prst="rect">
            <a:avLst/>
          </a:prstGeom>
        </p:spPr>
      </p:pic>
      <p:grpSp>
        <p:nvGrpSpPr>
          <p:cNvPr id="5" name="Group 5"/>
          <p:cNvGrpSpPr>
            <a:grpSpLocks noChangeAspect="1"/>
          </p:cNvGrpSpPr>
          <p:nvPr/>
        </p:nvGrpSpPr>
        <p:grpSpPr>
          <a:xfrm>
            <a:off x="10143331" y="1890601"/>
            <a:ext cx="6505825" cy="6505799"/>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3730" r="-6081"/>
              </a:stretch>
            </a:blipFill>
          </p:spPr>
        </p:sp>
      </p:grpSp>
      <p:sp>
        <p:nvSpPr>
          <p:cNvPr id="7" name="TextBox 7"/>
          <p:cNvSpPr txBox="1"/>
          <p:nvPr/>
        </p:nvSpPr>
        <p:spPr>
          <a:xfrm>
            <a:off x="1711173" y="1766776"/>
            <a:ext cx="8432158" cy="1038225"/>
          </a:xfrm>
          <a:prstGeom prst="rect">
            <a:avLst/>
          </a:prstGeom>
        </p:spPr>
        <p:txBody>
          <a:bodyPr lIns="0" tIns="0" rIns="0" bIns="0" rtlCol="0" anchor="t">
            <a:spAutoFit/>
          </a:bodyPr>
          <a:lstStyle/>
          <a:p>
            <a:pPr>
              <a:lnSpc>
                <a:spcPts val="8400"/>
              </a:lnSpc>
              <a:spcBef>
                <a:spcPct val="0"/>
              </a:spcBef>
            </a:pPr>
            <a:r>
              <a:rPr lang="en-US" sz="6000">
                <a:solidFill>
                  <a:srgbClr val="FFFFFF"/>
                </a:solidFill>
                <a:latin typeface="Inter Bold"/>
              </a:rPr>
              <a:t>What Do You Know</a:t>
            </a:r>
          </a:p>
        </p:txBody>
      </p:sp>
      <p:sp>
        <p:nvSpPr>
          <p:cNvPr id="8" name="TextBox 8"/>
          <p:cNvSpPr txBox="1"/>
          <p:nvPr/>
        </p:nvSpPr>
        <p:spPr>
          <a:xfrm>
            <a:off x="1787373" y="2841135"/>
            <a:ext cx="8432158" cy="1038225"/>
          </a:xfrm>
          <a:prstGeom prst="rect">
            <a:avLst/>
          </a:prstGeom>
        </p:spPr>
        <p:txBody>
          <a:bodyPr lIns="0" tIns="0" rIns="0" bIns="0" rtlCol="0" anchor="t">
            <a:spAutoFit/>
          </a:bodyPr>
          <a:lstStyle/>
          <a:p>
            <a:pPr>
              <a:lnSpc>
                <a:spcPts val="8400"/>
              </a:lnSpc>
              <a:spcBef>
                <a:spcPct val="0"/>
              </a:spcBef>
            </a:pPr>
            <a:r>
              <a:rPr lang="en-US" sz="6000">
                <a:solidFill>
                  <a:srgbClr val="F3BE66"/>
                </a:solidFill>
                <a:latin typeface="Inter Bold"/>
              </a:rPr>
              <a:t>About VR?</a:t>
            </a:r>
          </a:p>
        </p:txBody>
      </p:sp>
      <p:sp>
        <p:nvSpPr>
          <p:cNvPr id="9" name="TextBox 9"/>
          <p:cNvSpPr txBox="1"/>
          <p:nvPr/>
        </p:nvSpPr>
        <p:spPr>
          <a:xfrm>
            <a:off x="1711173" y="4437667"/>
            <a:ext cx="7356627" cy="4770121"/>
          </a:xfrm>
          <a:prstGeom prst="rect">
            <a:avLst/>
          </a:prstGeom>
        </p:spPr>
        <p:txBody>
          <a:bodyPr lIns="0" tIns="0" rIns="0" bIns="0" rtlCol="0" anchor="t">
            <a:spAutoFit/>
          </a:bodyPr>
          <a:lstStyle/>
          <a:p>
            <a:pPr>
              <a:lnSpc>
                <a:spcPts val="3779"/>
              </a:lnSpc>
            </a:pPr>
            <a:r>
              <a:rPr lang="en-US" sz="2699">
                <a:solidFill>
                  <a:srgbClr val="FFFFFF"/>
                </a:solidFill>
                <a:latin typeface="Poppins"/>
              </a:rPr>
              <a:t>Virtual reality (VR) is a simulated experience that employs pose tracking and 3D near-eye displays to give the user an immersive feel of a virtual world.</a:t>
            </a:r>
          </a:p>
          <a:p>
            <a:pPr>
              <a:lnSpc>
                <a:spcPts val="3779"/>
              </a:lnSpc>
            </a:pPr>
            <a:endParaRPr lang="en-US" sz="2699">
              <a:solidFill>
                <a:srgbClr val="FFFFFF"/>
              </a:solidFill>
              <a:latin typeface="Poppins"/>
            </a:endParaRPr>
          </a:p>
          <a:p>
            <a:pPr>
              <a:lnSpc>
                <a:spcPts val="3779"/>
              </a:lnSpc>
              <a:spcBef>
                <a:spcPct val="0"/>
              </a:spcBef>
            </a:pPr>
            <a:r>
              <a:rPr lang="en-US" sz="2699">
                <a:solidFill>
                  <a:srgbClr val="FFFFFF"/>
                </a:solidFill>
                <a:latin typeface="Poppins"/>
              </a:rPr>
              <a:t>Applications of virtual reality include entertainment (particularly video games), education (such as medical or military training) and business (such as virtual meetings).</a:t>
            </a:r>
          </a:p>
        </p:txBody>
      </p:sp>
      <p:pic>
        <p:nvPicPr>
          <p:cNvPr id="10" name="Picture 1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9826310" y="1573579"/>
            <a:ext cx="634043" cy="634043"/>
          </a:xfrm>
          <a:prstGeom prst="rect">
            <a:avLst/>
          </a:prstGeom>
        </p:spPr>
      </p:pic>
      <p:pic>
        <p:nvPicPr>
          <p:cNvPr id="11" name="Picture 11"/>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332134" y="8079378"/>
            <a:ext cx="634043" cy="63404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grpSp>
        <p:nvGrpSpPr>
          <p:cNvPr id="2" name="Group 2"/>
          <p:cNvGrpSpPr/>
          <p:nvPr/>
        </p:nvGrpSpPr>
        <p:grpSpPr>
          <a:xfrm>
            <a:off x="413128" y="418698"/>
            <a:ext cx="17461745" cy="9449604"/>
            <a:chOff x="0" y="0"/>
            <a:chExt cx="5906812" cy="3196533"/>
          </a:xfrm>
        </p:grpSpPr>
        <p:sp>
          <p:nvSpPr>
            <p:cNvPr id="3" name="Freeform 3"/>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59300" y="7200900"/>
            <a:ext cx="2057400" cy="2057400"/>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746548" y="1618596"/>
            <a:ext cx="4512752" cy="7278632"/>
          </a:xfrm>
          <a:prstGeom prst="rect">
            <a:avLst/>
          </a:prstGeom>
        </p:spPr>
      </p:pic>
      <p:grpSp>
        <p:nvGrpSpPr>
          <p:cNvPr id="6" name="Group 6"/>
          <p:cNvGrpSpPr/>
          <p:nvPr/>
        </p:nvGrpSpPr>
        <p:grpSpPr>
          <a:xfrm>
            <a:off x="7258179" y="418698"/>
            <a:ext cx="4604714" cy="9449604"/>
            <a:chOff x="0" y="0"/>
            <a:chExt cx="6139619" cy="12599472"/>
          </a:xfrm>
        </p:grpSpPr>
        <p:pic>
          <p:nvPicPr>
            <p:cNvPr id="7" name="Picture 7"/>
            <p:cNvPicPr>
              <a:picLocks noChangeAspect="1"/>
            </p:cNvPicPr>
            <p:nvPr/>
          </p:nvPicPr>
          <p:blipFill>
            <a:blip r:embed="rId6"/>
            <a:srcRect l="16970" t="34612" r="35114"/>
            <a:stretch>
              <a:fillRect/>
            </a:stretch>
          </p:blipFill>
          <p:spPr>
            <a:xfrm>
              <a:off x="0" y="0"/>
              <a:ext cx="6139619" cy="12599472"/>
            </a:xfrm>
            <a:prstGeom prst="rect">
              <a:avLst/>
            </a:prstGeom>
          </p:spPr>
        </p:pic>
      </p:grpSp>
      <p:grpSp>
        <p:nvGrpSpPr>
          <p:cNvPr id="8" name="Group 8"/>
          <p:cNvGrpSpPr/>
          <p:nvPr/>
        </p:nvGrpSpPr>
        <p:grpSpPr>
          <a:xfrm>
            <a:off x="13138573" y="2882145"/>
            <a:ext cx="228824" cy="228824"/>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0" name="Group 10"/>
          <p:cNvGrpSpPr/>
          <p:nvPr/>
        </p:nvGrpSpPr>
        <p:grpSpPr>
          <a:xfrm>
            <a:off x="13138573" y="3955616"/>
            <a:ext cx="228824" cy="228824"/>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2" name="Group 12"/>
          <p:cNvGrpSpPr/>
          <p:nvPr/>
        </p:nvGrpSpPr>
        <p:grpSpPr>
          <a:xfrm>
            <a:off x="13138573" y="5029088"/>
            <a:ext cx="228824" cy="228824"/>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4" name="Group 14"/>
          <p:cNvGrpSpPr/>
          <p:nvPr/>
        </p:nvGrpSpPr>
        <p:grpSpPr>
          <a:xfrm>
            <a:off x="13138573" y="6102559"/>
            <a:ext cx="228824" cy="228824"/>
            <a:chOff x="0" y="0"/>
            <a:chExt cx="6350000" cy="6350000"/>
          </a:xfrm>
        </p:grpSpPr>
        <p:sp>
          <p:nvSpPr>
            <p:cNvPr id="15" name="Freeform 1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6" name="Group 16"/>
          <p:cNvGrpSpPr/>
          <p:nvPr/>
        </p:nvGrpSpPr>
        <p:grpSpPr>
          <a:xfrm>
            <a:off x="13138573" y="7176031"/>
            <a:ext cx="228824" cy="228824"/>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18" name="Picture 1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6295941" y="1028700"/>
            <a:ext cx="634043" cy="634043"/>
          </a:xfrm>
          <a:prstGeom prst="rect">
            <a:avLst/>
          </a:prstGeom>
        </p:spPr>
      </p:pic>
      <p:sp>
        <p:nvSpPr>
          <p:cNvPr id="19" name="TextBox 19"/>
          <p:cNvSpPr txBox="1"/>
          <p:nvPr/>
        </p:nvSpPr>
        <p:spPr>
          <a:xfrm>
            <a:off x="1028700" y="1958332"/>
            <a:ext cx="5461280" cy="1038225"/>
          </a:xfrm>
          <a:prstGeom prst="rect">
            <a:avLst/>
          </a:prstGeom>
        </p:spPr>
        <p:txBody>
          <a:bodyPr lIns="0" tIns="0" rIns="0" bIns="0" rtlCol="0" anchor="t">
            <a:spAutoFit/>
          </a:bodyPr>
          <a:lstStyle/>
          <a:p>
            <a:pPr>
              <a:lnSpc>
                <a:spcPts val="8400"/>
              </a:lnSpc>
              <a:spcBef>
                <a:spcPct val="0"/>
              </a:spcBef>
            </a:pPr>
            <a:r>
              <a:rPr lang="en-US" sz="6000">
                <a:solidFill>
                  <a:srgbClr val="FFFFFF"/>
                </a:solidFill>
                <a:latin typeface="Inter Bold"/>
              </a:rPr>
              <a:t>Evolution</a:t>
            </a:r>
          </a:p>
        </p:txBody>
      </p:sp>
      <p:sp>
        <p:nvSpPr>
          <p:cNvPr id="20" name="TextBox 20"/>
          <p:cNvSpPr txBox="1"/>
          <p:nvPr/>
        </p:nvSpPr>
        <p:spPr>
          <a:xfrm>
            <a:off x="1028700" y="2897501"/>
            <a:ext cx="5461280" cy="1038225"/>
          </a:xfrm>
          <a:prstGeom prst="rect">
            <a:avLst/>
          </a:prstGeom>
        </p:spPr>
        <p:txBody>
          <a:bodyPr lIns="0" tIns="0" rIns="0" bIns="0" rtlCol="0" anchor="t">
            <a:spAutoFit/>
          </a:bodyPr>
          <a:lstStyle/>
          <a:p>
            <a:pPr>
              <a:lnSpc>
                <a:spcPts val="8400"/>
              </a:lnSpc>
              <a:spcBef>
                <a:spcPct val="0"/>
              </a:spcBef>
            </a:pPr>
            <a:r>
              <a:rPr lang="en-US" sz="6000">
                <a:solidFill>
                  <a:srgbClr val="F3BE66"/>
                </a:solidFill>
                <a:latin typeface="Inter"/>
              </a:rPr>
              <a:t>OF VR</a:t>
            </a:r>
          </a:p>
        </p:txBody>
      </p:sp>
      <p:sp>
        <p:nvSpPr>
          <p:cNvPr id="21" name="TextBox 21"/>
          <p:cNvSpPr txBox="1"/>
          <p:nvPr/>
        </p:nvSpPr>
        <p:spPr>
          <a:xfrm>
            <a:off x="13638412" y="2772084"/>
            <a:ext cx="2938407" cy="391795"/>
          </a:xfrm>
          <a:prstGeom prst="rect">
            <a:avLst/>
          </a:prstGeom>
        </p:spPr>
        <p:txBody>
          <a:bodyPr lIns="0" tIns="0" rIns="0" bIns="0" rtlCol="0" anchor="t">
            <a:spAutoFit/>
          </a:bodyPr>
          <a:lstStyle/>
          <a:p>
            <a:pPr>
              <a:lnSpc>
                <a:spcPts val="3079"/>
              </a:lnSpc>
              <a:spcBef>
                <a:spcPct val="0"/>
              </a:spcBef>
            </a:pPr>
            <a:r>
              <a:rPr lang="en-US" sz="2199">
                <a:solidFill>
                  <a:srgbClr val="FFFFFF"/>
                </a:solidFill>
                <a:latin typeface="Poppins"/>
              </a:rPr>
              <a:t>Technology In 1939</a:t>
            </a:r>
          </a:p>
        </p:txBody>
      </p:sp>
      <p:sp>
        <p:nvSpPr>
          <p:cNvPr id="22" name="TextBox 22"/>
          <p:cNvSpPr txBox="1"/>
          <p:nvPr/>
        </p:nvSpPr>
        <p:spPr>
          <a:xfrm>
            <a:off x="13638412" y="3878576"/>
            <a:ext cx="2938407" cy="391795"/>
          </a:xfrm>
          <a:prstGeom prst="rect">
            <a:avLst/>
          </a:prstGeom>
        </p:spPr>
        <p:txBody>
          <a:bodyPr lIns="0" tIns="0" rIns="0" bIns="0" rtlCol="0" anchor="t">
            <a:spAutoFit/>
          </a:bodyPr>
          <a:lstStyle/>
          <a:p>
            <a:pPr>
              <a:lnSpc>
                <a:spcPts val="3079"/>
              </a:lnSpc>
              <a:spcBef>
                <a:spcPct val="0"/>
              </a:spcBef>
            </a:pPr>
            <a:r>
              <a:rPr lang="en-US" sz="2199">
                <a:solidFill>
                  <a:srgbClr val="FFFFFF"/>
                </a:solidFill>
                <a:latin typeface="Poppins"/>
              </a:rPr>
              <a:t>Technology In 1991</a:t>
            </a:r>
          </a:p>
        </p:txBody>
      </p:sp>
      <p:sp>
        <p:nvSpPr>
          <p:cNvPr id="23" name="TextBox 23"/>
          <p:cNvSpPr txBox="1"/>
          <p:nvPr/>
        </p:nvSpPr>
        <p:spPr>
          <a:xfrm>
            <a:off x="13638412" y="4952047"/>
            <a:ext cx="2938407" cy="375285"/>
          </a:xfrm>
          <a:prstGeom prst="rect">
            <a:avLst/>
          </a:prstGeom>
        </p:spPr>
        <p:txBody>
          <a:bodyPr lIns="0" tIns="0" rIns="0" bIns="0" rtlCol="0" anchor="t">
            <a:spAutoFit/>
          </a:bodyPr>
          <a:lstStyle/>
          <a:p>
            <a:pPr>
              <a:lnSpc>
                <a:spcPts val="2939"/>
              </a:lnSpc>
              <a:spcBef>
                <a:spcPct val="0"/>
              </a:spcBef>
            </a:pPr>
            <a:r>
              <a:rPr lang="en-US" sz="2099">
                <a:solidFill>
                  <a:srgbClr val="FFFFFF"/>
                </a:solidFill>
                <a:latin typeface="Poppins"/>
              </a:rPr>
              <a:t>Technology In 1993</a:t>
            </a:r>
          </a:p>
        </p:txBody>
      </p:sp>
      <p:sp>
        <p:nvSpPr>
          <p:cNvPr id="24" name="TextBox 24"/>
          <p:cNvSpPr txBox="1"/>
          <p:nvPr/>
        </p:nvSpPr>
        <p:spPr>
          <a:xfrm>
            <a:off x="13638412" y="6025519"/>
            <a:ext cx="2938407" cy="375285"/>
          </a:xfrm>
          <a:prstGeom prst="rect">
            <a:avLst/>
          </a:prstGeom>
        </p:spPr>
        <p:txBody>
          <a:bodyPr lIns="0" tIns="0" rIns="0" bIns="0" rtlCol="0" anchor="t">
            <a:spAutoFit/>
          </a:bodyPr>
          <a:lstStyle/>
          <a:p>
            <a:pPr>
              <a:lnSpc>
                <a:spcPts val="2939"/>
              </a:lnSpc>
              <a:spcBef>
                <a:spcPct val="0"/>
              </a:spcBef>
            </a:pPr>
            <a:r>
              <a:rPr lang="en-US" sz="2099">
                <a:solidFill>
                  <a:srgbClr val="FFFFFF"/>
                </a:solidFill>
                <a:latin typeface="Poppins"/>
              </a:rPr>
              <a:t>Technology In 1995</a:t>
            </a:r>
          </a:p>
        </p:txBody>
      </p:sp>
      <p:sp>
        <p:nvSpPr>
          <p:cNvPr id="25" name="TextBox 25"/>
          <p:cNvSpPr txBox="1"/>
          <p:nvPr/>
        </p:nvSpPr>
        <p:spPr>
          <a:xfrm>
            <a:off x="13638412" y="7098990"/>
            <a:ext cx="2938407" cy="746760"/>
          </a:xfrm>
          <a:prstGeom prst="rect">
            <a:avLst/>
          </a:prstGeom>
        </p:spPr>
        <p:txBody>
          <a:bodyPr lIns="0" tIns="0" rIns="0" bIns="0" rtlCol="0" anchor="t">
            <a:spAutoFit/>
          </a:bodyPr>
          <a:lstStyle/>
          <a:p>
            <a:pPr>
              <a:lnSpc>
                <a:spcPts val="2939"/>
              </a:lnSpc>
              <a:spcBef>
                <a:spcPct val="0"/>
              </a:spcBef>
            </a:pPr>
            <a:r>
              <a:rPr lang="en-US" sz="2099">
                <a:solidFill>
                  <a:srgbClr val="FFFFFF"/>
                </a:solidFill>
                <a:latin typeface="Poppins"/>
              </a:rPr>
              <a:t>Technology In 2016-2022</a:t>
            </a:r>
          </a:p>
        </p:txBody>
      </p:sp>
      <p:sp>
        <p:nvSpPr>
          <p:cNvPr id="26" name="TextBox 26"/>
          <p:cNvSpPr txBox="1"/>
          <p:nvPr/>
        </p:nvSpPr>
        <p:spPr>
          <a:xfrm>
            <a:off x="1028700" y="4626800"/>
            <a:ext cx="5267241" cy="3602800"/>
          </a:xfrm>
          <a:prstGeom prst="rect">
            <a:avLst/>
          </a:prstGeom>
        </p:spPr>
        <p:txBody>
          <a:bodyPr lIns="0" tIns="0" rIns="0" bIns="0" rtlCol="0" anchor="t">
            <a:spAutoFit/>
          </a:bodyPr>
          <a:lstStyle/>
          <a:p>
            <a:pPr>
              <a:lnSpc>
                <a:spcPts val="4070"/>
              </a:lnSpc>
              <a:spcBef>
                <a:spcPct val="0"/>
              </a:spcBef>
            </a:pPr>
            <a:r>
              <a:rPr lang="en-US" sz="2907">
                <a:solidFill>
                  <a:srgbClr val="FFFFFF"/>
                </a:solidFill>
                <a:latin typeface="Poppins"/>
              </a:rPr>
              <a:t>It's been a long time coming, but it's definitely been worth the wait. To give you an idea of how far VR has come, here's a quick trip through the leading VR systems over the years.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59300" y="7200900"/>
            <a:ext cx="2057400" cy="2057400"/>
          </a:xfrm>
          <a:prstGeom prst="rect">
            <a:avLst/>
          </a:prstGeom>
        </p:spPr>
      </p:pic>
      <p:grpSp>
        <p:nvGrpSpPr>
          <p:cNvPr id="3" name="Group 3"/>
          <p:cNvGrpSpPr>
            <a:grpSpLocks noChangeAspect="1"/>
          </p:cNvGrpSpPr>
          <p:nvPr/>
        </p:nvGrpSpPr>
        <p:grpSpPr>
          <a:xfrm>
            <a:off x="12604298" y="1028700"/>
            <a:ext cx="4670806" cy="4670788"/>
            <a:chOff x="0" y="0"/>
            <a:chExt cx="6350000" cy="6349975"/>
          </a:xfrm>
        </p:grpSpPr>
        <p:sp>
          <p:nvSpPr>
            <p:cNvPr id="4" name="Freeform 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8809" r="-38809"/>
              </a:stretch>
            </a:blipFill>
          </p:spPr>
        </p:sp>
      </p:grpSp>
      <p:grpSp>
        <p:nvGrpSpPr>
          <p:cNvPr id="5" name="Group 5"/>
          <p:cNvGrpSpPr/>
          <p:nvPr/>
        </p:nvGrpSpPr>
        <p:grpSpPr>
          <a:xfrm>
            <a:off x="8895180" y="3650316"/>
            <a:ext cx="4963232" cy="4963232"/>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alpha val="24706"/>
              </a:srgbClr>
            </a:solidFill>
          </p:spPr>
        </p:sp>
      </p:grpSp>
      <p:grpSp>
        <p:nvGrpSpPr>
          <p:cNvPr id="7" name="Group 7"/>
          <p:cNvGrpSpPr>
            <a:grpSpLocks noChangeAspect="1"/>
          </p:cNvGrpSpPr>
          <p:nvPr/>
        </p:nvGrpSpPr>
        <p:grpSpPr>
          <a:xfrm>
            <a:off x="8895180" y="3650316"/>
            <a:ext cx="4963232" cy="4963212"/>
            <a:chOff x="0" y="0"/>
            <a:chExt cx="6350000" cy="6349975"/>
          </a:xfrm>
        </p:grpSpPr>
        <p:sp>
          <p:nvSpPr>
            <p:cNvPr id="8" name="Freeform 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38888" r="-38888"/>
              </a:stretch>
            </a:blipFill>
          </p:spPr>
        </p:sp>
      </p:grpSp>
      <p:pic>
        <p:nvPicPr>
          <p:cNvPr id="9" name="Picture 9"/>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442595" y="2012728"/>
            <a:ext cx="634043" cy="634043"/>
          </a:xfrm>
          <a:prstGeom prst="rect">
            <a:avLst/>
          </a:prstGeom>
        </p:spPr>
      </p:pic>
      <p:pic>
        <p:nvPicPr>
          <p:cNvPr id="10" name="Picture 10"/>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4622680" y="7200900"/>
            <a:ext cx="634043" cy="634043"/>
          </a:xfrm>
          <a:prstGeom prst="rect">
            <a:avLst/>
          </a:prstGeom>
        </p:spPr>
      </p:pic>
      <p:pic>
        <p:nvPicPr>
          <p:cNvPr id="11" name="Picture 11"/>
          <p:cNvPicPr>
            <a:picLocks noChangeAspect="1"/>
          </p:cNvPicPr>
          <p:nvPr/>
        </p:nvPicPr>
        <p:blipFill>
          <a:blip r:embed="rId8"/>
          <a:srcRect/>
          <a:stretch>
            <a:fillRect/>
          </a:stretch>
        </p:blipFill>
        <p:spPr>
          <a:xfrm>
            <a:off x="1787373" y="3650316"/>
            <a:ext cx="4562304" cy="2577702"/>
          </a:xfrm>
          <a:prstGeom prst="rect">
            <a:avLst/>
          </a:prstGeom>
        </p:spPr>
      </p:pic>
      <p:pic>
        <p:nvPicPr>
          <p:cNvPr id="12" name="Picture 12"/>
          <p:cNvPicPr>
            <a:picLocks noChangeAspect="1"/>
          </p:cNvPicPr>
          <p:nvPr/>
        </p:nvPicPr>
        <p:blipFill>
          <a:blip r:embed="rId9"/>
          <a:srcRect/>
          <a:stretch>
            <a:fillRect/>
          </a:stretch>
        </p:blipFill>
        <p:spPr>
          <a:xfrm>
            <a:off x="1787373" y="6704268"/>
            <a:ext cx="4562304" cy="2566296"/>
          </a:xfrm>
          <a:prstGeom prst="rect">
            <a:avLst/>
          </a:prstGeom>
        </p:spPr>
      </p:pic>
      <p:sp>
        <p:nvSpPr>
          <p:cNvPr id="13" name="TextBox 13"/>
          <p:cNvSpPr txBox="1"/>
          <p:nvPr/>
        </p:nvSpPr>
        <p:spPr>
          <a:xfrm>
            <a:off x="1787373" y="1170083"/>
            <a:ext cx="6281310" cy="842645"/>
          </a:xfrm>
          <a:prstGeom prst="rect">
            <a:avLst/>
          </a:prstGeom>
        </p:spPr>
        <p:txBody>
          <a:bodyPr lIns="0" tIns="0" rIns="0" bIns="0" rtlCol="0" anchor="t">
            <a:spAutoFit/>
          </a:bodyPr>
          <a:lstStyle/>
          <a:p>
            <a:pPr>
              <a:lnSpc>
                <a:spcPts val="6625"/>
              </a:lnSpc>
            </a:pPr>
            <a:r>
              <a:rPr lang="en-US" sz="5300">
                <a:solidFill>
                  <a:srgbClr val="FFFFFF"/>
                </a:solidFill>
                <a:latin typeface="Inter"/>
              </a:rPr>
              <a:t>Applications Of</a:t>
            </a:r>
          </a:p>
        </p:txBody>
      </p:sp>
      <p:sp>
        <p:nvSpPr>
          <p:cNvPr id="14" name="TextBox 14"/>
          <p:cNvSpPr txBox="1"/>
          <p:nvPr/>
        </p:nvSpPr>
        <p:spPr>
          <a:xfrm>
            <a:off x="1787373" y="1983196"/>
            <a:ext cx="6281310" cy="1193801"/>
          </a:xfrm>
          <a:prstGeom prst="rect">
            <a:avLst/>
          </a:prstGeom>
        </p:spPr>
        <p:txBody>
          <a:bodyPr lIns="0" tIns="0" rIns="0" bIns="0" rtlCol="0" anchor="t">
            <a:spAutoFit/>
          </a:bodyPr>
          <a:lstStyle/>
          <a:p>
            <a:pPr>
              <a:lnSpc>
                <a:spcPts val="9799"/>
              </a:lnSpc>
              <a:spcBef>
                <a:spcPct val="0"/>
              </a:spcBef>
            </a:pPr>
            <a:r>
              <a:rPr lang="en-US" sz="6999">
                <a:solidFill>
                  <a:srgbClr val="F3BE66"/>
                </a:solidFill>
                <a:latin typeface="Inter"/>
              </a:rPr>
              <a:t>Virtual Reality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grpSp>
        <p:nvGrpSpPr>
          <p:cNvPr id="2" name="Group 2"/>
          <p:cNvGrpSpPr/>
          <p:nvPr/>
        </p:nvGrpSpPr>
        <p:grpSpPr>
          <a:xfrm>
            <a:off x="413128" y="418698"/>
            <a:ext cx="17461745" cy="9449604"/>
            <a:chOff x="0" y="0"/>
            <a:chExt cx="5906812" cy="3196533"/>
          </a:xfrm>
        </p:grpSpPr>
        <p:sp>
          <p:nvSpPr>
            <p:cNvPr id="3" name="Freeform 3"/>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59300" y="7200900"/>
            <a:ext cx="2057400" cy="2057400"/>
          </a:xfrm>
          <a:prstGeom prst="rect">
            <a:avLst/>
          </a:prstGeom>
        </p:spPr>
      </p:pic>
      <p:grpSp>
        <p:nvGrpSpPr>
          <p:cNvPr id="5" name="Group 5"/>
          <p:cNvGrpSpPr>
            <a:grpSpLocks noChangeAspect="1"/>
          </p:cNvGrpSpPr>
          <p:nvPr/>
        </p:nvGrpSpPr>
        <p:grpSpPr>
          <a:xfrm>
            <a:off x="10143331" y="1890601"/>
            <a:ext cx="6505825" cy="6505799"/>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r="-50052"/>
              </a:stretch>
            </a:blipFill>
          </p:spPr>
        </p:sp>
      </p:grpSp>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9826310" y="1573579"/>
            <a:ext cx="634043" cy="634043"/>
          </a:xfrm>
          <a:prstGeom prst="rect">
            <a:avLst/>
          </a:prstGeom>
        </p:spPr>
      </p:pic>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332134" y="8079378"/>
            <a:ext cx="634043" cy="634043"/>
          </a:xfrm>
          <a:prstGeom prst="rect">
            <a:avLst/>
          </a:prstGeom>
        </p:spPr>
      </p:pic>
      <p:sp>
        <p:nvSpPr>
          <p:cNvPr id="9" name="TextBox 9"/>
          <p:cNvSpPr txBox="1"/>
          <p:nvPr/>
        </p:nvSpPr>
        <p:spPr>
          <a:xfrm>
            <a:off x="1028700" y="2400706"/>
            <a:ext cx="8432158" cy="1252856"/>
          </a:xfrm>
          <a:prstGeom prst="rect">
            <a:avLst/>
          </a:prstGeom>
        </p:spPr>
        <p:txBody>
          <a:bodyPr lIns="0" tIns="0" rIns="0" bIns="0" rtlCol="0" anchor="t">
            <a:spAutoFit/>
          </a:bodyPr>
          <a:lstStyle/>
          <a:p>
            <a:pPr>
              <a:lnSpc>
                <a:spcPts val="10219"/>
              </a:lnSpc>
              <a:spcBef>
                <a:spcPct val="0"/>
              </a:spcBef>
            </a:pPr>
            <a:r>
              <a:rPr lang="en-US" sz="7299">
                <a:solidFill>
                  <a:srgbClr val="FFFFFF"/>
                </a:solidFill>
                <a:latin typeface="Gagalin"/>
              </a:rPr>
              <a:t>VR in Education</a:t>
            </a:r>
          </a:p>
        </p:txBody>
      </p:sp>
      <p:sp>
        <p:nvSpPr>
          <p:cNvPr id="10" name="TextBox 10"/>
          <p:cNvSpPr txBox="1"/>
          <p:nvPr/>
        </p:nvSpPr>
        <p:spPr>
          <a:xfrm>
            <a:off x="1028700" y="4755308"/>
            <a:ext cx="7356627" cy="3102611"/>
          </a:xfrm>
          <a:prstGeom prst="rect">
            <a:avLst/>
          </a:prstGeom>
        </p:spPr>
        <p:txBody>
          <a:bodyPr lIns="0" tIns="0" rIns="0" bIns="0" rtlCol="0" anchor="t">
            <a:spAutoFit/>
          </a:bodyPr>
          <a:lstStyle/>
          <a:p>
            <a:pPr>
              <a:lnSpc>
                <a:spcPts val="5179"/>
              </a:lnSpc>
            </a:pPr>
            <a:r>
              <a:rPr lang="en-US" sz="3699">
                <a:solidFill>
                  <a:srgbClr val="FFFFFF"/>
                </a:solidFill>
                <a:latin typeface="Poppins"/>
              </a:rPr>
              <a:t>The days of learning being restricted solely to reading textbooks and listening to boring lectures are numbered.</a:t>
            </a:r>
          </a:p>
          <a:p>
            <a:pPr>
              <a:lnSpc>
                <a:spcPts val="3499"/>
              </a:lnSpc>
              <a:spcBef>
                <a:spcPct val="0"/>
              </a:spcBef>
            </a:pPr>
            <a:endParaRPr lang="en-US" sz="3699">
              <a:solidFill>
                <a:srgbClr val="FFFFFF"/>
              </a:solidFill>
              <a:latin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349059" y="7025659"/>
            <a:ext cx="4727297" cy="2659105"/>
          </a:xfrm>
          <a:prstGeom prst="rect">
            <a:avLst/>
          </a:prstGeom>
        </p:spPr>
      </p:pic>
      <p:pic>
        <p:nvPicPr>
          <p:cNvPr id="3" name="Picture 3"/>
          <p:cNvPicPr>
            <a:picLocks noChangeAspect="1"/>
          </p:cNvPicPr>
          <p:nvPr/>
        </p:nvPicPr>
        <p:blipFill>
          <a:blip r:embed="rId3"/>
          <a:srcRect/>
          <a:stretch>
            <a:fillRect/>
          </a:stretch>
        </p:blipFill>
        <p:spPr>
          <a:xfrm>
            <a:off x="11749535" y="6703599"/>
            <a:ext cx="4721883" cy="2771376"/>
          </a:xfrm>
          <a:prstGeom prst="rect">
            <a:avLst/>
          </a:prstGeom>
        </p:spPr>
      </p:pic>
      <p:sp>
        <p:nvSpPr>
          <p:cNvPr id="4" name="TextBox 4"/>
          <p:cNvSpPr txBox="1"/>
          <p:nvPr/>
        </p:nvSpPr>
        <p:spPr>
          <a:xfrm>
            <a:off x="3743372" y="828675"/>
            <a:ext cx="11019433" cy="1628143"/>
          </a:xfrm>
          <a:prstGeom prst="rect">
            <a:avLst/>
          </a:prstGeom>
        </p:spPr>
        <p:txBody>
          <a:bodyPr lIns="0" tIns="0" rIns="0" bIns="0" rtlCol="0" anchor="t">
            <a:spAutoFit/>
          </a:bodyPr>
          <a:lstStyle/>
          <a:p>
            <a:pPr algn="ctr">
              <a:lnSpc>
                <a:spcPts val="13159"/>
              </a:lnSpc>
            </a:pPr>
            <a:r>
              <a:rPr lang="en-US" sz="9399">
                <a:solidFill>
                  <a:srgbClr val="FFFFFF"/>
                </a:solidFill>
                <a:latin typeface="A Day Without Sun Text"/>
              </a:rPr>
              <a:t>Benefits Of VR in Education</a:t>
            </a:r>
          </a:p>
        </p:txBody>
      </p:sp>
      <p:sp>
        <p:nvSpPr>
          <p:cNvPr id="5" name="TextBox 5"/>
          <p:cNvSpPr txBox="1"/>
          <p:nvPr/>
        </p:nvSpPr>
        <p:spPr>
          <a:xfrm>
            <a:off x="1246878" y="3450051"/>
            <a:ext cx="16012422" cy="3253548"/>
          </a:xfrm>
          <a:prstGeom prst="rect">
            <a:avLst/>
          </a:prstGeom>
        </p:spPr>
        <p:txBody>
          <a:bodyPr lIns="0" tIns="0" rIns="0" bIns="0" rtlCol="0" anchor="t">
            <a:spAutoFit/>
          </a:bodyPr>
          <a:lstStyle/>
          <a:p>
            <a:pPr algn="ctr">
              <a:lnSpc>
                <a:spcPts val="6374"/>
              </a:lnSpc>
            </a:pPr>
            <a:r>
              <a:rPr lang="en-US" sz="4552">
                <a:solidFill>
                  <a:srgbClr val="FFFFFF"/>
                </a:solidFill>
                <a:latin typeface="Canva Sans"/>
              </a:rPr>
              <a:t> VR creates an entire digital environment, a 360-degree, immersive user experience that feels real. In a VR setting, students can interact with what they see as if they were really there.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D1D6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009082" y="3218178"/>
            <a:ext cx="4129202" cy="5493090"/>
          </a:xfrm>
          <a:prstGeom prst="rect">
            <a:avLst/>
          </a:prstGeom>
        </p:spPr>
      </p:pic>
      <p:pic>
        <p:nvPicPr>
          <p:cNvPr id="3" name="Picture 3"/>
          <p:cNvPicPr>
            <a:picLocks noChangeAspect="1"/>
          </p:cNvPicPr>
          <p:nvPr/>
        </p:nvPicPr>
        <p:blipFill>
          <a:blip r:embed="rId3"/>
          <a:srcRect l="7371" r="6634"/>
          <a:stretch>
            <a:fillRect/>
          </a:stretch>
        </p:blipFill>
        <p:spPr>
          <a:xfrm>
            <a:off x="7136818" y="3224358"/>
            <a:ext cx="4181255" cy="5493090"/>
          </a:xfrm>
          <a:prstGeom prst="rect">
            <a:avLst/>
          </a:prstGeom>
        </p:spPr>
      </p:pic>
      <p:pic>
        <p:nvPicPr>
          <p:cNvPr id="4" name="Picture 4"/>
          <p:cNvPicPr>
            <a:picLocks noChangeAspect="1"/>
          </p:cNvPicPr>
          <p:nvPr/>
        </p:nvPicPr>
        <p:blipFill>
          <a:blip r:embed="rId4"/>
          <a:srcRect l="4692" r="5226"/>
          <a:stretch>
            <a:fillRect/>
          </a:stretch>
        </p:blipFill>
        <p:spPr>
          <a:xfrm>
            <a:off x="12316606" y="3224358"/>
            <a:ext cx="4942694" cy="5486910"/>
          </a:xfrm>
          <a:prstGeom prst="rect">
            <a:avLst/>
          </a:prstGeom>
        </p:spPr>
      </p:pic>
      <p:sp>
        <p:nvSpPr>
          <p:cNvPr id="5" name="TextBox 5"/>
          <p:cNvSpPr txBox="1"/>
          <p:nvPr/>
        </p:nvSpPr>
        <p:spPr>
          <a:xfrm>
            <a:off x="3260973" y="491856"/>
            <a:ext cx="11766054" cy="1609725"/>
          </a:xfrm>
          <a:prstGeom prst="rect">
            <a:avLst/>
          </a:prstGeom>
        </p:spPr>
        <p:txBody>
          <a:bodyPr lIns="0" tIns="0" rIns="0" bIns="0" rtlCol="0" anchor="t">
            <a:spAutoFit/>
          </a:bodyPr>
          <a:lstStyle/>
          <a:p>
            <a:pPr algn="ctr">
              <a:lnSpc>
                <a:spcPts val="12599"/>
              </a:lnSpc>
            </a:pPr>
            <a:r>
              <a:rPr lang="en-US" sz="9000">
                <a:solidFill>
                  <a:srgbClr val="CB6CE6"/>
                </a:solidFill>
                <a:latin typeface="Canva Sans"/>
              </a:rPr>
              <a:t>Disadvantages </a:t>
            </a:r>
            <a:r>
              <a:rPr lang="en-US" sz="9000">
                <a:solidFill>
                  <a:srgbClr val="FFFFFF"/>
                </a:solidFill>
                <a:latin typeface="Canva Sans"/>
              </a:rPr>
              <a:t>Of VR </a:t>
            </a:r>
          </a:p>
        </p:txBody>
      </p:sp>
      <p:sp>
        <p:nvSpPr>
          <p:cNvPr id="6" name="TextBox 6"/>
          <p:cNvSpPr txBox="1"/>
          <p:nvPr/>
        </p:nvSpPr>
        <p:spPr>
          <a:xfrm>
            <a:off x="7478318" y="9144000"/>
            <a:ext cx="3498255" cy="734059"/>
          </a:xfrm>
          <a:prstGeom prst="rect">
            <a:avLst/>
          </a:prstGeom>
        </p:spPr>
        <p:txBody>
          <a:bodyPr lIns="0" tIns="0" rIns="0" bIns="0" rtlCol="0" anchor="t">
            <a:spAutoFit/>
          </a:bodyPr>
          <a:lstStyle/>
          <a:p>
            <a:pPr algn="ctr">
              <a:lnSpc>
                <a:spcPts val="5740"/>
              </a:lnSpc>
            </a:pPr>
            <a:r>
              <a:rPr lang="en-US" sz="4100">
                <a:solidFill>
                  <a:srgbClr val="FFFFFF"/>
                </a:solidFill>
                <a:latin typeface="Canva Sans"/>
              </a:rPr>
              <a:t>Many more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65" b="7865"/>
          <a:stretch>
            <a:fillRect/>
          </a:stretch>
        </p:blipFill>
        <p:spPr>
          <a:xfrm>
            <a:off x="0" y="0"/>
            <a:ext cx="18288000" cy="10287000"/>
          </a:xfrm>
          <a:prstGeom prst="rect">
            <a:avLst/>
          </a:prstGeom>
        </p:spPr>
      </p:pic>
      <p:grpSp>
        <p:nvGrpSpPr>
          <p:cNvPr id="3" name="Group 3"/>
          <p:cNvGrpSpPr/>
          <p:nvPr/>
        </p:nvGrpSpPr>
        <p:grpSpPr>
          <a:xfrm>
            <a:off x="413128" y="418698"/>
            <a:ext cx="17461745" cy="9449604"/>
            <a:chOff x="0" y="0"/>
            <a:chExt cx="5906812" cy="3196533"/>
          </a:xfrm>
        </p:grpSpPr>
        <p:sp>
          <p:nvSpPr>
            <p:cNvPr id="4" name="Freeform 4"/>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7259300" y="7200900"/>
            <a:ext cx="2057400" cy="2057400"/>
          </a:xfrm>
          <a:prstGeom prst="rect">
            <a:avLst/>
          </a:prstGeom>
        </p:spPr>
      </p:pic>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972515" y="3072622"/>
            <a:ext cx="634043" cy="634043"/>
          </a:xfrm>
          <a:prstGeom prst="rect">
            <a:avLst/>
          </a:prstGeom>
        </p:spPr>
      </p:pic>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681442" y="3072622"/>
            <a:ext cx="634043" cy="634043"/>
          </a:xfrm>
          <a:prstGeom prst="rect">
            <a:avLst/>
          </a:prstGeom>
        </p:spPr>
      </p:pic>
      <p:sp>
        <p:nvSpPr>
          <p:cNvPr id="8" name="TextBox 8"/>
          <p:cNvSpPr txBox="1"/>
          <p:nvPr/>
        </p:nvSpPr>
        <p:spPr>
          <a:xfrm>
            <a:off x="1972515" y="3840016"/>
            <a:ext cx="14025949" cy="5033158"/>
          </a:xfrm>
          <a:prstGeom prst="rect">
            <a:avLst/>
          </a:prstGeom>
        </p:spPr>
        <p:txBody>
          <a:bodyPr lIns="0" tIns="0" rIns="0" bIns="0" rtlCol="0" anchor="t">
            <a:spAutoFit/>
          </a:bodyPr>
          <a:lstStyle/>
          <a:p>
            <a:pPr algn="ctr">
              <a:lnSpc>
                <a:spcPts val="6606"/>
              </a:lnSpc>
            </a:pPr>
            <a:r>
              <a:rPr lang="en-US" sz="4719">
                <a:solidFill>
                  <a:srgbClr val="FFFFFF"/>
                </a:solidFill>
                <a:latin typeface="Canva Sans"/>
              </a:rPr>
              <a:t>By adding a new dimension to the learning experience, virtual reality can revolutionize education across every level. We are currently only seeing the early stages of an educational paradigm shift being created by virtual technology.</a:t>
            </a:r>
          </a:p>
        </p:txBody>
      </p:sp>
      <p:pic>
        <p:nvPicPr>
          <p:cNvPr id="9" name="Picture 9"/>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2354506" y="1607071"/>
            <a:ext cx="1447661" cy="2057400"/>
          </a:xfrm>
          <a:prstGeom prst="rect">
            <a:avLst/>
          </a:prstGeom>
        </p:spPr>
      </p:pic>
      <p:sp>
        <p:nvSpPr>
          <p:cNvPr id="10" name="TextBox 10"/>
          <p:cNvSpPr txBox="1"/>
          <p:nvPr/>
        </p:nvSpPr>
        <p:spPr>
          <a:xfrm>
            <a:off x="4922916" y="1445146"/>
            <a:ext cx="8442168" cy="1369103"/>
          </a:xfrm>
          <a:prstGeom prst="rect">
            <a:avLst/>
          </a:prstGeom>
        </p:spPr>
        <p:txBody>
          <a:bodyPr lIns="0" tIns="0" rIns="0" bIns="0" rtlCol="0" anchor="t">
            <a:spAutoFit/>
          </a:bodyPr>
          <a:lstStyle/>
          <a:p>
            <a:pPr algn="ctr">
              <a:lnSpc>
                <a:spcPts val="11162"/>
              </a:lnSpc>
              <a:spcBef>
                <a:spcPct val="0"/>
              </a:spcBef>
            </a:pPr>
            <a:r>
              <a:rPr lang="en-US" sz="7973">
                <a:solidFill>
                  <a:srgbClr val="F3BE66"/>
                </a:solidFill>
                <a:latin typeface="Inter Bold"/>
              </a:rPr>
              <a:t>Conclusion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942" b="29807"/>
          <a:stretch>
            <a:fillRect/>
          </a:stretch>
        </p:blipFill>
        <p:spPr>
          <a:xfrm>
            <a:off x="0" y="0"/>
            <a:ext cx="18288000" cy="10287000"/>
          </a:xfrm>
          <a:prstGeom prst="rect">
            <a:avLst/>
          </a:prstGeom>
        </p:spPr>
      </p:pic>
      <p:grpSp>
        <p:nvGrpSpPr>
          <p:cNvPr id="3" name="Group 3"/>
          <p:cNvGrpSpPr/>
          <p:nvPr/>
        </p:nvGrpSpPr>
        <p:grpSpPr>
          <a:xfrm>
            <a:off x="413128" y="418698"/>
            <a:ext cx="17461745" cy="9449604"/>
            <a:chOff x="0" y="0"/>
            <a:chExt cx="5906812" cy="3196533"/>
          </a:xfrm>
        </p:grpSpPr>
        <p:sp>
          <p:nvSpPr>
            <p:cNvPr id="4" name="Freeform 4"/>
            <p:cNvSpPr/>
            <p:nvPr/>
          </p:nvSpPr>
          <p:spPr>
            <a:xfrm>
              <a:off x="0" y="0"/>
              <a:ext cx="5906812" cy="3196533"/>
            </a:xfrm>
            <a:custGeom>
              <a:avLst/>
              <a:gdLst/>
              <a:ahLst/>
              <a:cxnLst/>
              <a:rect l="l" t="t" r="r" b="b"/>
              <a:pathLst>
                <a:path w="5906812" h="3196533">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7259300" y="7200900"/>
            <a:ext cx="2057400" cy="2057400"/>
          </a:xfrm>
          <a:prstGeom prst="rect">
            <a:avLst/>
          </a:prstGeom>
        </p:spPr>
      </p:pic>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489500" y="3101128"/>
            <a:ext cx="11309001" cy="3557195"/>
          </a:xfrm>
          <a:prstGeom prst="rect">
            <a:avLst/>
          </a:prstGeom>
        </p:spPr>
      </p:pic>
      <p:sp>
        <p:nvSpPr>
          <p:cNvPr id="7" name="TextBox 7"/>
          <p:cNvSpPr txBox="1"/>
          <p:nvPr/>
        </p:nvSpPr>
        <p:spPr>
          <a:xfrm>
            <a:off x="3489500" y="3681482"/>
            <a:ext cx="11309001" cy="2139312"/>
          </a:xfrm>
          <a:prstGeom prst="rect">
            <a:avLst/>
          </a:prstGeom>
        </p:spPr>
        <p:txBody>
          <a:bodyPr lIns="0" tIns="0" rIns="0" bIns="0" rtlCol="0" anchor="t">
            <a:spAutoFit/>
          </a:bodyPr>
          <a:lstStyle/>
          <a:p>
            <a:pPr algn="ctr">
              <a:lnSpc>
                <a:spcPts val="17308"/>
              </a:lnSpc>
              <a:spcBef>
                <a:spcPct val="0"/>
              </a:spcBef>
            </a:pPr>
            <a:r>
              <a:rPr lang="en-US" sz="12363">
                <a:solidFill>
                  <a:srgbClr val="FFFFFF"/>
                </a:solidFill>
                <a:latin typeface="Inter Bold"/>
              </a:rPr>
              <a:t>THANK YOU</a:t>
            </a:r>
          </a:p>
        </p:txBody>
      </p:sp>
      <p:pic>
        <p:nvPicPr>
          <p:cNvPr id="8" name="Picture 8"/>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972515" y="3072622"/>
            <a:ext cx="634043" cy="634043"/>
          </a:xfrm>
          <a:prstGeom prst="rect">
            <a:avLst/>
          </a:prstGeom>
        </p:spPr>
      </p:pic>
      <p:pic>
        <p:nvPicPr>
          <p:cNvPr id="9" name="Picture 9"/>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5681442" y="3072622"/>
            <a:ext cx="634043" cy="63404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251</Words>
  <Application>Microsoft Office PowerPoint</Application>
  <PresentationFormat>Custom</PresentationFormat>
  <Paragraphs>33</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Calibri</vt:lpstr>
      <vt:lpstr>Gagalin</vt:lpstr>
      <vt:lpstr>Arial</vt:lpstr>
      <vt:lpstr>Inter Bold</vt:lpstr>
      <vt:lpstr>Poppins</vt:lpstr>
      <vt:lpstr>Inter</vt:lpstr>
      <vt:lpstr>A Day Without Sun Text</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#PresentationParty ➡</dc:title>
  <cp:lastModifiedBy>100 Rabh</cp:lastModifiedBy>
  <cp:revision>2</cp:revision>
  <dcterms:created xsi:type="dcterms:W3CDTF">2006-08-16T00:00:00Z</dcterms:created>
  <dcterms:modified xsi:type="dcterms:W3CDTF">2022-11-04T21:05:54Z</dcterms:modified>
  <dc:identifier>DAFRABO5b7o</dc:identifier>
</cp:coreProperties>
</file>

<file path=docProps/thumbnail.jpeg>
</file>